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72" r:id="rId9"/>
    <p:sldId id="263" r:id="rId10"/>
    <p:sldId id="273" r:id="rId11"/>
    <p:sldId id="268" r:id="rId12"/>
    <p:sldId id="269" r:id="rId13"/>
    <p:sldId id="270" r:id="rId14"/>
    <p:sldId id="271" r:id="rId15"/>
  </p:sldIdLst>
  <p:sldSz cx="9144000" cy="5143500" type="screen16x9"/>
  <p:notesSz cx="6858000" cy="9144000"/>
  <p:embeddedFontLst>
    <p:embeddedFont>
      <p:font typeface="Lobster"/>
      <p:regular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939" autoAdjust="0"/>
  </p:normalViewPr>
  <p:slideViewPr>
    <p:cSldViewPr snapToGrid="0">
      <p:cViewPr varScale="1">
        <p:scale>
          <a:sx n="87" d="100"/>
          <a:sy n="87" d="100"/>
        </p:scale>
        <p:origin x="1330"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7476000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9872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Rachel</a:t>
            </a:r>
            <a:endParaRPr lang="en-US" dirty="0"/>
          </a:p>
        </p:txBody>
      </p:sp>
    </p:spTree>
    <p:extLst>
      <p:ext uri="{BB962C8B-B14F-4D97-AF65-F5344CB8AC3E}">
        <p14:creationId xmlns:p14="http://schemas.microsoft.com/office/powerpoint/2010/main" val="2453985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4700b4004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4700b4004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1566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4700b4004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4700b4004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Rachel</a:t>
            </a:r>
            <a:endParaRPr dirty="0"/>
          </a:p>
        </p:txBody>
      </p:sp>
    </p:spTree>
    <p:extLst>
      <p:ext uri="{BB962C8B-B14F-4D97-AF65-F5344CB8AC3E}">
        <p14:creationId xmlns:p14="http://schemas.microsoft.com/office/powerpoint/2010/main" val="1935195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4700b40049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4700b40049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376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700b40049_1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700b40049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9879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47eadd20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47eadd20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1205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47eadd20b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47eadd20b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7480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7eadd20b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7eadd20b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39764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47eadd20b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47eadd20b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7548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47eadd20b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47eadd20b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Rachel</a:t>
            </a:r>
            <a:endParaRPr dirty="0"/>
          </a:p>
        </p:txBody>
      </p:sp>
    </p:spTree>
    <p:extLst>
      <p:ext uri="{BB962C8B-B14F-4D97-AF65-F5344CB8AC3E}">
        <p14:creationId xmlns:p14="http://schemas.microsoft.com/office/powerpoint/2010/main" val="2340248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47eadd20b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47eadd20b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Rachel</a:t>
            </a:r>
            <a:endParaRPr dirty="0"/>
          </a:p>
        </p:txBody>
      </p:sp>
    </p:spTree>
    <p:extLst>
      <p:ext uri="{BB962C8B-B14F-4D97-AF65-F5344CB8AC3E}">
        <p14:creationId xmlns:p14="http://schemas.microsoft.com/office/powerpoint/2010/main" val="106393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Rachel</a:t>
            </a:r>
            <a:endParaRPr lang="en-US" dirty="0"/>
          </a:p>
        </p:txBody>
      </p:sp>
    </p:spTree>
    <p:extLst>
      <p:ext uri="{BB962C8B-B14F-4D97-AF65-F5344CB8AC3E}">
        <p14:creationId xmlns:p14="http://schemas.microsoft.com/office/powerpoint/2010/main" val="3791726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47eadd20b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47eadd20b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Rachel</a:t>
            </a:r>
            <a:endParaRPr dirty="0"/>
          </a:p>
        </p:txBody>
      </p:sp>
    </p:spTree>
    <p:extLst>
      <p:ext uri="{BB962C8B-B14F-4D97-AF65-F5344CB8AC3E}">
        <p14:creationId xmlns:p14="http://schemas.microsoft.com/office/powerpoint/2010/main" val="3370289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1" cy="5143500"/>
          </a:xfrm>
          <a:prstGeom prst="rect">
            <a:avLst/>
          </a:prstGeom>
          <a:noFill/>
          <a:ln>
            <a:noFill/>
          </a:ln>
        </p:spPr>
      </p:pic>
      <p:sp>
        <p:nvSpPr>
          <p:cNvPr id="55" name="Google Shape;55;p13"/>
          <p:cNvSpPr txBox="1">
            <a:spLocks noGrp="1"/>
          </p:cNvSpPr>
          <p:nvPr>
            <p:ph type="ctrTitle"/>
          </p:nvPr>
        </p:nvSpPr>
        <p:spPr>
          <a:xfrm>
            <a:off x="311700" y="1258125"/>
            <a:ext cx="8520600" cy="99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latin typeface="Lobster"/>
                <a:ea typeface="Lobster"/>
                <a:cs typeface="Lobster"/>
                <a:sym typeface="Lobster"/>
              </a:rPr>
              <a:t>Pass the Plate:</a:t>
            </a:r>
            <a:endParaRPr>
              <a:latin typeface="Lobster"/>
              <a:ea typeface="Lobster"/>
              <a:cs typeface="Lobster"/>
              <a:sym typeface="Lobster"/>
            </a:endParaRPr>
          </a:p>
        </p:txBody>
      </p:sp>
      <p:sp>
        <p:nvSpPr>
          <p:cNvPr id="56" name="Google Shape;56;p13"/>
          <p:cNvSpPr txBox="1">
            <a:spLocks noGrp="1"/>
          </p:cNvSpPr>
          <p:nvPr>
            <p:ph type="subTitle" idx="1"/>
          </p:nvPr>
        </p:nvSpPr>
        <p:spPr>
          <a:xfrm>
            <a:off x="311700" y="22496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Lobster"/>
                <a:ea typeface="Lobster"/>
                <a:cs typeface="Lobster"/>
                <a:sym typeface="Lobster"/>
              </a:rPr>
              <a:t>A Serving of Thanksgiving </a:t>
            </a:r>
            <a:endParaRPr>
              <a:latin typeface="Lobster"/>
              <a:ea typeface="Lobster"/>
              <a:cs typeface="Lobster"/>
              <a:sym typeface="Lobster"/>
            </a:endParaRPr>
          </a:p>
          <a:p>
            <a:pPr marL="0" lvl="0" indent="0" algn="ctr" rtl="0">
              <a:spcBef>
                <a:spcPts val="0"/>
              </a:spcBef>
              <a:spcAft>
                <a:spcPts val="0"/>
              </a:spcAft>
              <a:buNone/>
            </a:pPr>
            <a:r>
              <a:rPr lang="en">
                <a:latin typeface="Lobster"/>
                <a:ea typeface="Lobster"/>
                <a:cs typeface="Lobster"/>
                <a:sym typeface="Lobster"/>
              </a:rPr>
              <a:t>Semaphores</a:t>
            </a:r>
            <a:endParaRPr>
              <a:latin typeface="Lobster"/>
              <a:ea typeface="Lobster"/>
              <a:cs typeface="Lobster"/>
              <a:sym typeface="Lobster"/>
            </a:endParaRPr>
          </a:p>
          <a:p>
            <a:pPr marL="0" lvl="0" indent="0" algn="ctr"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780" y="1024890"/>
            <a:ext cx="8854440" cy="3093720"/>
          </a:xfrm>
          <a:prstGeom prst="rect">
            <a:avLst/>
          </a:prstGeom>
        </p:spPr>
      </p:pic>
    </p:spTree>
    <p:extLst>
      <p:ext uri="{BB962C8B-B14F-4D97-AF65-F5344CB8AC3E}">
        <p14:creationId xmlns:p14="http://schemas.microsoft.com/office/powerpoint/2010/main" val="3000459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Clearing the Table</a:t>
            </a:r>
            <a:endParaRPr/>
          </a:p>
        </p:txBody>
      </p:sp>
      <p:sp>
        <p:nvSpPr>
          <p:cNvPr id="142" name="Google Shape;142;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At the end of the program it:</a:t>
            </a:r>
            <a:endParaRPr/>
          </a:p>
          <a:p>
            <a:pPr marL="457200" lvl="0" indent="-342900" algn="l" rtl="0">
              <a:spcBef>
                <a:spcPts val="1600"/>
              </a:spcBef>
              <a:spcAft>
                <a:spcPts val="0"/>
              </a:spcAft>
              <a:buSzPts val="1800"/>
              <a:buChar char="●"/>
            </a:pPr>
            <a:r>
              <a:rPr lang="en"/>
              <a:t>Waits for all child processes to end, printing PID when done</a:t>
            </a:r>
            <a:endParaRPr/>
          </a:p>
          <a:p>
            <a:pPr marL="457200" lvl="0" indent="-342900" algn="l" rtl="0">
              <a:spcBef>
                <a:spcPts val="0"/>
              </a:spcBef>
              <a:spcAft>
                <a:spcPts val="0"/>
              </a:spcAft>
              <a:buSzPts val="1800"/>
              <a:buChar char="●"/>
            </a:pPr>
            <a:r>
              <a:rPr lang="en"/>
              <a:t>Prints the number of times each dish was passed</a:t>
            </a:r>
            <a:endParaRPr/>
          </a:p>
          <a:p>
            <a:pPr marL="457200" lvl="0" indent="-342900" algn="l" rtl="0">
              <a:spcBef>
                <a:spcPts val="0"/>
              </a:spcBef>
              <a:spcAft>
                <a:spcPts val="0"/>
              </a:spcAft>
              <a:buSzPts val="1800"/>
              <a:buChar char="●"/>
            </a:pPr>
            <a:r>
              <a:rPr lang="en"/>
              <a:t>Detaches from shared memory </a:t>
            </a:r>
            <a:endParaRPr/>
          </a:p>
          <a:p>
            <a:pPr marL="457200" lvl="0" indent="-342900" algn="l" rtl="0">
              <a:spcBef>
                <a:spcPts val="0"/>
              </a:spcBef>
              <a:spcAft>
                <a:spcPts val="0"/>
              </a:spcAft>
              <a:buSzPts val="1800"/>
              <a:buChar char="●"/>
            </a:pPr>
            <a:r>
              <a:rPr lang="en"/>
              <a:t>Deallocates shared memory and semaphores</a:t>
            </a:r>
            <a:endParaRPr/>
          </a:p>
        </p:txBody>
      </p:sp>
      <p:pic>
        <p:nvPicPr>
          <p:cNvPr id="143" name="Google Shape;143;p25"/>
          <p:cNvPicPr preferRelativeResize="0"/>
          <p:nvPr/>
        </p:nvPicPr>
        <p:blipFill>
          <a:blip r:embed="rId3">
            <a:alphaModFix/>
          </a:blip>
          <a:stretch>
            <a:fillRect/>
          </a:stretch>
        </p:blipFill>
        <p:spPr>
          <a:xfrm>
            <a:off x="5999375" y="2108548"/>
            <a:ext cx="2335750" cy="3034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6"/>
          <p:cNvPicPr preferRelativeResize="0"/>
          <p:nvPr/>
        </p:nvPicPr>
        <p:blipFill>
          <a:blip r:embed="rId3">
            <a:alphaModFix/>
          </a:blip>
          <a:stretch>
            <a:fillRect/>
          </a:stretch>
        </p:blipFill>
        <p:spPr>
          <a:xfrm>
            <a:off x="0" y="0"/>
            <a:ext cx="9144001" cy="5143500"/>
          </a:xfrm>
          <a:prstGeom prst="rect">
            <a:avLst/>
          </a:prstGeom>
          <a:noFill/>
          <a:ln>
            <a:noFill/>
          </a:ln>
        </p:spPr>
      </p:pic>
      <p:sp>
        <p:nvSpPr>
          <p:cNvPr id="149" name="Google Shape;149;p26"/>
          <p:cNvSpPr txBox="1">
            <a:spLocks noGrp="1"/>
          </p:cNvSpPr>
          <p:nvPr>
            <p:ph type="title"/>
          </p:nvPr>
        </p:nvSpPr>
        <p:spPr>
          <a:xfrm>
            <a:off x="1702263" y="1994550"/>
            <a:ext cx="5739473" cy="11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latin typeface="Lobster"/>
                <a:ea typeface="Lobster"/>
                <a:cs typeface="Lobster"/>
                <a:sym typeface="Lobster"/>
              </a:rPr>
              <a:t>DEMONSTRATION</a:t>
            </a:r>
            <a:endParaRPr sz="4800" dirty="0">
              <a:latin typeface="Lobster"/>
              <a:ea typeface="Lobster"/>
              <a:cs typeface="Lobster"/>
              <a:sym typeface="Lobs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Dinner Conversation	</a:t>
            </a:r>
            <a:endParaRPr/>
          </a:p>
        </p:txBody>
      </p:sp>
      <p:sp>
        <p:nvSpPr>
          <p:cNvPr id="155" name="Google Shape;15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Much like the the Dining Philosophers even though this isn’t a real world problem it uses concepts that can be applied to real world problems involving concurrency. </a:t>
            </a:r>
            <a:endParaRPr/>
          </a:p>
          <a:p>
            <a:pPr marL="0" lvl="0" indent="0" algn="just" rtl="0">
              <a:spcBef>
                <a:spcPts val="1600"/>
              </a:spcBef>
              <a:spcAft>
                <a:spcPts val="0"/>
              </a:spcAft>
              <a:buNone/>
            </a:pPr>
            <a:r>
              <a:rPr lang="en"/>
              <a:t>By implementing rules regarding how the plates are passed around the table we prevent both deadlock and starvation, making sure that unwanted plates do not pile up at a process and that each process is able to get the food they want.</a:t>
            </a:r>
            <a:endParaRPr/>
          </a:p>
          <a:p>
            <a:pPr marL="0" lvl="0" indent="0" algn="just" rtl="0">
              <a:spcBef>
                <a:spcPts val="1600"/>
              </a:spcBef>
              <a:spcAft>
                <a:spcPts val="1600"/>
              </a:spcAft>
              <a:buNone/>
            </a:pPr>
            <a:r>
              <a:rPr lang="en"/>
              <a:t>The goal is to show that given concurrency rules a program can be optimized by arranging the order in which the processes access the shared memory segments.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 name="Google Shape;161;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62" name="Google Shape;162;p28"/>
          <p:cNvPicPr preferRelativeResize="0"/>
          <p:nvPr/>
        </p:nvPicPr>
        <p:blipFill>
          <a:blip r:embed="rId3">
            <a:alphaModFix/>
          </a:blip>
          <a:stretch>
            <a:fillRect/>
          </a:stretch>
        </p:blipFill>
        <p:spPr>
          <a:xfrm>
            <a:off x="0" y="0"/>
            <a:ext cx="9144001" cy="5143500"/>
          </a:xfrm>
          <a:prstGeom prst="rect">
            <a:avLst/>
          </a:prstGeom>
          <a:noFill/>
          <a:ln>
            <a:noFill/>
          </a:ln>
        </p:spPr>
      </p:pic>
      <p:sp>
        <p:nvSpPr>
          <p:cNvPr id="163" name="Google Shape;163;p28"/>
          <p:cNvSpPr txBox="1">
            <a:spLocks noGrp="1"/>
          </p:cNvSpPr>
          <p:nvPr>
            <p:ph type="title"/>
          </p:nvPr>
        </p:nvSpPr>
        <p:spPr>
          <a:xfrm>
            <a:off x="2006550" y="1994550"/>
            <a:ext cx="5130900" cy="1154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a:latin typeface="Lobster"/>
                <a:ea typeface="Lobster"/>
                <a:cs typeface="Lobster"/>
                <a:sym typeface="Lobster"/>
              </a:rPr>
              <a:t>QUESTIONS?</a:t>
            </a:r>
            <a:endParaRPr sz="4800">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Guests</a:t>
            </a:r>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a:t>In our program, the processes which need to access the shared memory segments are the guests.</a:t>
            </a:r>
            <a:endParaRPr/>
          </a:p>
        </p:txBody>
      </p:sp>
      <p:pic>
        <p:nvPicPr>
          <p:cNvPr id="63" name="Google Shape;63;p14"/>
          <p:cNvPicPr preferRelativeResize="0"/>
          <p:nvPr/>
        </p:nvPicPr>
        <p:blipFill>
          <a:blip r:embed="rId3">
            <a:alphaModFix/>
          </a:blip>
          <a:stretch>
            <a:fillRect/>
          </a:stretch>
        </p:blipFill>
        <p:spPr>
          <a:xfrm>
            <a:off x="0" y="2019300"/>
            <a:ext cx="9144000" cy="3124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Dishes		</a:t>
            </a:r>
            <a:endParaRPr/>
          </a:p>
        </p:txBody>
      </p:sp>
      <p:sp>
        <p:nvSpPr>
          <p:cNvPr id="69" name="Google Shape;6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a:t>The shared memory segments are represented by dishes. There is only one dish for each “guest” to share, so each guest needs to use the dish and then can pass it to their neighbors.</a:t>
            </a:r>
            <a:endParaRPr/>
          </a:p>
        </p:txBody>
      </p:sp>
      <p:pic>
        <p:nvPicPr>
          <p:cNvPr id="70" name="Google Shape;70;p15"/>
          <p:cNvPicPr preferRelativeResize="0"/>
          <p:nvPr/>
        </p:nvPicPr>
        <p:blipFill>
          <a:blip r:embed="rId3">
            <a:alphaModFix/>
          </a:blip>
          <a:stretch>
            <a:fillRect/>
          </a:stretch>
        </p:blipFill>
        <p:spPr>
          <a:xfrm>
            <a:off x="0" y="2286825"/>
            <a:ext cx="9144000" cy="2856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Dishes (Ingredients) </a:t>
            </a:r>
            <a:endParaRPr/>
          </a:p>
        </p:txBody>
      </p:sp>
      <p:sp>
        <p:nvSpPr>
          <p:cNvPr id="76" name="Google Shape;76;p16"/>
          <p:cNvSpPr txBox="1">
            <a:spLocks noGrp="1"/>
          </p:cNvSpPr>
          <p:nvPr>
            <p:ph type="body" idx="1"/>
          </p:nvPr>
        </p:nvSpPr>
        <p:spPr>
          <a:xfrm>
            <a:off x="311700" y="1152475"/>
            <a:ext cx="8520600" cy="21075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a:t>Since the dishes are representing our shared memory segments we need to create a struct that will define the values that will be modified. These include the number of times the dish has been passed, the current position at the table, and how many people need the dish.</a:t>
            </a:r>
            <a:endParaRPr/>
          </a:p>
        </p:txBody>
      </p:sp>
      <p:pic>
        <p:nvPicPr>
          <p:cNvPr id="77" name="Google Shape;77;p16"/>
          <p:cNvPicPr preferRelativeResize="0"/>
          <p:nvPr/>
        </p:nvPicPr>
        <p:blipFill>
          <a:blip r:embed="rId3">
            <a:alphaModFix/>
          </a:blip>
          <a:stretch>
            <a:fillRect/>
          </a:stretch>
        </p:blipFill>
        <p:spPr>
          <a:xfrm>
            <a:off x="311688" y="3259963"/>
            <a:ext cx="3838575" cy="981075"/>
          </a:xfrm>
          <a:prstGeom prst="rect">
            <a:avLst/>
          </a:prstGeom>
          <a:noFill/>
          <a:ln>
            <a:noFill/>
          </a:ln>
        </p:spPr>
      </p:pic>
      <p:pic>
        <p:nvPicPr>
          <p:cNvPr id="78" name="Google Shape;78;p16"/>
          <p:cNvPicPr preferRelativeResize="0"/>
          <p:nvPr/>
        </p:nvPicPr>
        <p:blipFill>
          <a:blip r:embed="rId4">
            <a:alphaModFix/>
          </a:blip>
          <a:stretch>
            <a:fillRect/>
          </a:stretch>
        </p:blipFill>
        <p:spPr>
          <a:xfrm>
            <a:off x="6533888" y="2571750"/>
            <a:ext cx="2009775" cy="2266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Many People Need the Dish?</a:t>
            </a:r>
            <a:endParaRPr/>
          </a:p>
        </p:txBody>
      </p:sp>
      <p:pic>
        <p:nvPicPr>
          <p:cNvPr id="84" name="Google Shape;84;p17"/>
          <p:cNvPicPr preferRelativeResize="0"/>
          <p:nvPr/>
        </p:nvPicPr>
        <p:blipFill>
          <a:blip r:embed="rId3">
            <a:alphaModFix/>
          </a:blip>
          <a:stretch>
            <a:fillRect/>
          </a:stretch>
        </p:blipFill>
        <p:spPr>
          <a:xfrm>
            <a:off x="311700" y="1332950"/>
            <a:ext cx="8520600" cy="270495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Seats at the Table</a:t>
            </a:r>
            <a:endParaRPr/>
          </a:p>
        </p:txBody>
      </p:sp>
      <p:sp>
        <p:nvSpPr>
          <p:cNvPr id="90" name="Google Shape;90;p18"/>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a:t>The guests are sat at the table and the child processes are forked based on their seat positions. This also determines who each person can pass and receive food from.</a:t>
            </a:r>
            <a:endParaRPr/>
          </a:p>
        </p:txBody>
      </p:sp>
      <p:pic>
        <p:nvPicPr>
          <p:cNvPr id="91" name="Google Shape;91;p18"/>
          <p:cNvPicPr preferRelativeResize="0"/>
          <p:nvPr/>
        </p:nvPicPr>
        <p:blipFill>
          <a:blip r:embed="rId3">
            <a:alphaModFix/>
          </a:blip>
          <a:stretch>
            <a:fillRect/>
          </a:stretch>
        </p:blipFill>
        <p:spPr>
          <a:xfrm>
            <a:off x="4303197" y="1853100"/>
            <a:ext cx="4529101" cy="3020875"/>
          </a:xfrm>
          <a:prstGeom prst="rect">
            <a:avLst/>
          </a:prstGeom>
          <a:noFill/>
          <a:ln>
            <a:noFill/>
          </a:ln>
        </p:spPr>
      </p:pic>
      <p:sp>
        <p:nvSpPr>
          <p:cNvPr id="92" name="Google Shape;92;p18"/>
          <p:cNvSpPr/>
          <p:nvPr/>
        </p:nvSpPr>
        <p:spPr>
          <a:xfrm>
            <a:off x="5108950" y="3007425"/>
            <a:ext cx="684300" cy="712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t>1</a:t>
            </a:r>
            <a:endParaRPr sz="2400"/>
          </a:p>
        </p:txBody>
      </p:sp>
      <p:sp>
        <p:nvSpPr>
          <p:cNvPr id="93" name="Google Shape;93;p18"/>
          <p:cNvSpPr/>
          <p:nvPr/>
        </p:nvSpPr>
        <p:spPr>
          <a:xfrm>
            <a:off x="5282100" y="2260525"/>
            <a:ext cx="684300" cy="712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t>2</a:t>
            </a:r>
            <a:endParaRPr sz="2400"/>
          </a:p>
        </p:txBody>
      </p:sp>
      <p:sp>
        <p:nvSpPr>
          <p:cNvPr id="94" name="Google Shape;94;p18"/>
          <p:cNvSpPr/>
          <p:nvPr/>
        </p:nvSpPr>
        <p:spPr>
          <a:xfrm>
            <a:off x="7155925" y="2088000"/>
            <a:ext cx="684300" cy="712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t>3</a:t>
            </a:r>
            <a:endParaRPr sz="2400"/>
          </a:p>
        </p:txBody>
      </p:sp>
      <p:sp>
        <p:nvSpPr>
          <p:cNvPr id="95" name="Google Shape;95;p18"/>
          <p:cNvSpPr/>
          <p:nvPr/>
        </p:nvSpPr>
        <p:spPr>
          <a:xfrm>
            <a:off x="7155925" y="3526275"/>
            <a:ext cx="684300" cy="7122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400"/>
              <a:t>0</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Serving		</a:t>
            </a:r>
            <a:endParaRPr/>
          </a:p>
        </p:txBody>
      </p:sp>
      <p:sp>
        <p:nvSpPr>
          <p:cNvPr id="101" name="Google Shape;101;p19"/>
          <p:cNvSpPr txBox="1">
            <a:spLocks noGrp="1"/>
          </p:cNvSpPr>
          <p:nvPr>
            <p:ph type="body" idx="1"/>
          </p:nvPr>
        </p:nvSpPr>
        <p:spPr>
          <a:xfrm>
            <a:off x="311700" y="1152475"/>
            <a:ext cx="52119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n"/>
              <a:t>While somebody is serving themselves from a dish it is protected with a POP function to protect the critical section while the values for the number of passes, the number of remaining people who need the dish, and the current position update. Once complete a VOP function releases the semaphore.</a:t>
            </a:r>
            <a:endParaRPr/>
          </a:p>
        </p:txBody>
      </p:sp>
      <p:pic>
        <p:nvPicPr>
          <p:cNvPr id="102" name="Google Shape;102;p19"/>
          <p:cNvPicPr preferRelativeResize="0"/>
          <p:nvPr/>
        </p:nvPicPr>
        <p:blipFill>
          <a:blip r:embed="rId3">
            <a:alphaModFix/>
          </a:blip>
          <a:stretch>
            <a:fillRect/>
          </a:stretch>
        </p:blipFill>
        <p:spPr>
          <a:xfrm>
            <a:off x="6386500" y="1719600"/>
            <a:ext cx="2445800" cy="2849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148" y="886899"/>
            <a:ext cx="7554409" cy="3371563"/>
          </a:xfrm>
          <a:prstGeom prst="rect">
            <a:avLst/>
          </a:prstGeom>
        </p:spPr>
      </p:pic>
    </p:spTree>
    <p:extLst>
      <p:ext uri="{BB962C8B-B14F-4D97-AF65-F5344CB8AC3E}">
        <p14:creationId xmlns:p14="http://schemas.microsoft.com/office/powerpoint/2010/main" val="1780076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Passing</a:t>
            </a:r>
            <a:endParaRPr/>
          </a:p>
        </p:txBody>
      </p:sp>
      <p:sp>
        <p:nvSpPr>
          <p:cNvPr id="108" name="Google Shape;108;p20"/>
          <p:cNvSpPr txBox="1">
            <a:spLocks noGrp="1"/>
          </p:cNvSpPr>
          <p:nvPr>
            <p:ph type="body" idx="1"/>
          </p:nvPr>
        </p:nvSpPr>
        <p:spPr>
          <a:xfrm>
            <a:off x="311700" y="1152475"/>
            <a:ext cx="8520600" cy="19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a plate hasn’t been served from yet a guest can pass it to themselves. </a:t>
            </a:r>
            <a:endParaRPr/>
          </a:p>
          <a:p>
            <a:pPr marL="0" lvl="0" indent="0" algn="l" rtl="0">
              <a:spcBef>
                <a:spcPts val="1600"/>
              </a:spcBef>
              <a:spcAft>
                <a:spcPts val="0"/>
              </a:spcAft>
              <a:buNone/>
            </a:pPr>
            <a:r>
              <a:rPr lang="en"/>
              <a:t>If a plate is held by a preceding neighbor it can be passed to the next guest.</a:t>
            </a:r>
            <a:endParaRPr/>
          </a:p>
          <a:p>
            <a:pPr marL="0" lvl="0" indent="0" algn="l" rtl="0">
              <a:spcBef>
                <a:spcPts val="1600"/>
              </a:spcBef>
              <a:spcAft>
                <a:spcPts val="0"/>
              </a:spcAft>
              <a:buNone/>
            </a:pPr>
            <a:r>
              <a:rPr lang="en"/>
              <a:t>If a plate reaches somebody who doesn’t need it they will pass it without modifying the remaining number of people who needs that plate.</a:t>
            </a:r>
            <a:endParaRPr/>
          </a:p>
          <a:p>
            <a:pPr marL="0" lvl="0" indent="0" algn="l" rtl="0">
              <a:spcBef>
                <a:spcPts val="1600"/>
              </a:spcBef>
              <a:spcAft>
                <a:spcPts val="1600"/>
              </a:spcAft>
              <a:buNone/>
            </a:pPr>
            <a:endParaRPr/>
          </a:p>
        </p:txBody>
      </p:sp>
      <p:pic>
        <p:nvPicPr>
          <p:cNvPr id="109" name="Google Shape;109;p20"/>
          <p:cNvPicPr preferRelativeResize="0"/>
          <p:nvPr/>
        </p:nvPicPr>
        <p:blipFill>
          <a:blip r:embed="rId3">
            <a:alphaModFix/>
          </a:blip>
          <a:stretch>
            <a:fillRect/>
          </a:stretch>
        </p:blipFill>
        <p:spPr>
          <a:xfrm>
            <a:off x="2070925" y="3051000"/>
            <a:ext cx="5002150" cy="2092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442</Words>
  <Application>Microsoft Office PowerPoint</Application>
  <PresentationFormat>On-screen Show (16:9)</PresentationFormat>
  <Paragraphs>40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Lobster</vt:lpstr>
      <vt:lpstr>Simple Light</vt:lpstr>
      <vt:lpstr>Pass the Plate:</vt:lpstr>
      <vt:lpstr>The Guests</vt:lpstr>
      <vt:lpstr>The Dishes  </vt:lpstr>
      <vt:lpstr>The Dishes (Ingredients) </vt:lpstr>
      <vt:lpstr>How Many People Need the Dish?</vt:lpstr>
      <vt:lpstr>Seats at the Table</vt:lpstr>
      <vt:lpstr>Serving  </vt:lpstr>
      <vt:lpstr>PowerPoint Presentation</vt:lpstr>
      <vt:lpstr>Passing</vt:lpstr>
      <vt:lpstr>PowerPoint Presentation</vt:lpstr>
      <vt:lpstr>Clearing the Table</vt:lpstr>
      <vt:lpstr>DEMONSTRATION</vt:lpstr>
      <vt:lpstr>After Dinner Conversation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 the Plate:</dc:title>
  <dc:creator>Rachel</dc:creator>
  <cp:lastModifiedBy>Rachel Klesius</cp:lastModifiedBy>
  <cp:revision>1</cp:revision>
  <dcterms:modified xsi:type="dcterms:W3CDTF">2018-11-15T02:28:27Z</dcterms:modified>
</cp:coreProperties>
</file>